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2" r:id="rId4"/>
    <p:sldId id="259" r:id="rId5"/>
    <p:sldId id="264" r:id="rId6"/>
    <p:sldId id="265" r:id="rId7"/>
    <p:sldId id="267" r:id="rId8"/>
    <p:sldId id="269" r:id="rId9"/>
    <p:sldId id="270" r:id="rId10"/>
    <p:sldId id="272" r:id="rId11"/>
    <p:sldId id="273" r:id="rId12"/>
    <p:sldId id="274" r:id="rId13"/>
    <p:sldId id="275" r:id="rId14"/>
    <p:sldId id="27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sagrado-feminino.blogspot.com/2009/12/grande-deusa-porca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Jan_Krzysztof_Ardanowski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53651D-0F96-4DE3-AB8E-573BC24BFA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dirty="0"/>
              <a:t>ODSTRZAŁ SANITARNY DZIKÓW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11558D0-6A0A-4F88-9097-8D7E7EEE58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Powiatowy Inspektorat Weterynarii w Górze </a:t>
            </a:r>
          </a:p>
          <a:p>
            <a:r>
              <a:rPr lang="pl-PL" dirty="0"/>
              <a:t>Góra, 21.02.2020</a:t>
            </a:r>
          </a:p>
        </p:txBody>
      </p:sp>
    </p:spTree>
    <p:extLst>
      <p:ext uri="{BB962C8B-B14F-4D97-AF65-F5344CB8AC3E}">
        <p14:creationId xmlns:p14="http://schemas.microsoft.com/office/powerpoint/2010/main" val="2142488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A7E50812-4F18-4610-A5F7-D08B0107B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650" y="274929"/>
            <a:ext cx="5430008" cy="603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50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7AEE272E-D5AB-4A7E-B187-0B5AB7B04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8698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ZDJĘCIE – </a:t>
            </a:r>
            <a:r>
              <a:rPr lang="pl-PL" sz="3100" dirty="0"/>
              <a:t>w sytuacjach gdy płeć nie będzie widoczna - dziki zakwalifikujemy jako pozostałe (czyli te za 300 zł)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8D4DDBA4-9A7A-45EA-B358-829BFA710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8050139" cy="576262"/>
          </a:xfrm>
        </p:spPr>
        <p:txBody>
          <a:bodyPr/>
          <a:lstStyle/>
          <a:p>
            <a:pPr algn="just"/>
            <a:r>
              <a:rPr lang="pl-PL" dirty="0"/>
              <a:t>  musi być widoczna płeć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50C53C00-2137-424C-A712-BD2AB229F2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       oraz czytelny znacznik</a:t>
            </a:r>
          </a:p>
        </p:txBody>
      </p:sp>
      <p:pic>
        <p:nvPicPr>
          <p:cNvPr id="12" name="Symbol zastępczy zawartości 11">
            <a:extLst>
              <a:ext uri="{FF2B5EF4-FFF2-40B4-BE49-F238E27FC236}">
                <a16:creationId xmlns:a16="http://schemas.microsoft.com/office/drawing/2014/main" id="{E98E3151-5DF5-4145-9178-EDE9B42B8A8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923254" y="2737244"/>
            <a:ext cx="2802630" cy="3965561"/>
          </a:xfrm>
        </p:spPr>
      </p:pic>
      <p:pic>
        <p:nvPicPr>
          <p:cNvPr id="16" name="Symbol zastępczy zawartości 15">
            <a:extLst>
              <a:ext uri="{FF2B5EF4-FFF2-40B4-BE49-F238E27FC236}">
                <a16:creationId xmlns:a16="http://schemas.microsoft.com/office/drawing/2014/main" id="{58A020A0-74ED-4E1A-8C35-8622E231CDA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47576" y="2737245"/>
            <a:ext cx="2974170" cy="3965560"/>
          </a:xfrm>
        </p:spPr>
      </p:pic>
    </p:spTree>
    <p:extLst>
      <p:ext uri="{BB962C8B-B14F-4D97-AF65-F5344CB8AC3E}">
        <p14:creationId xmlns:p14="http://schemas.microsoft.com/office/powerpoint/2010/main" val="3590247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6DDCE89B-46BF-4EA7-B2A4-79EB288AB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126921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Wysokość ryczałtu za wykonanie odstrzału sanitarnego dzików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FFBEF9AD-3325-49C9-BC06-7425D13AC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2097248"/>
            <a:ext cx="8596668" cy="3944114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pl-PL" sz="2400" dirty="0"/>
              <a:t>Locha – 650 zł ( samice przelatki lub dorosłe samice dzików ) – tylko w przypadku pełnej dokumentacji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Pozostałe dziki  – 300 zł</a:t>
            </a:r>
          </a:p>
          <a:p>
            <a:pPr marL="342900" indent="-342900">
              <a:buFont typeface="+mj-lt"/>
              <a:buAutoNum type="arabicPeriod"/>
            </a:pPr>
            <a:endParaRPr lang="pl-PL" dirty="0"/>
          </a:p>
          <a:p>
            <a:r>
              <a:rPr lang="pl-PL" dirty="0"/>
              <a:t>Koszty te obejmują wykonanie odstrzału sanitarnego, dojazd, koszty transportu tuszy, ewentualne koszty utylizacji z przyczyn innych niż ASF</a:t>
            </a:r>
          </a:p>
        </p:txBody>
      </p:sp>
    </p:spTree>
    <p:extLst>
      <p:ext uri="{BB962C8B-B14F-4D97-AF65-F5344CB8AC3E}">
        <p14:creationId xmlns:p14="http://schemas.microsoft.com/office/powerpoint/2010/main" val="1888135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FD4A72-6148-4CCB-870C-83C78711D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400" dirty="0">
                <a:solidFill>
                  <a:schemeClr val="tx1"/>
                </a:solidFill>
              </a:rPr>
              <a:t>W przypadku </a:t>
            </a:r>
            <a:r>
              <a:rPr lang="pl-PL" sz="2400" dirty="0">
                <a:solidFill>
                  <a:srgbClr val="FF0000"/>
                </a:solidFill>
              </a:rPr>
              <a:t>niewykonania</a:t>
            </a:r>
            <a:r>
              <a:rPr lang="pl-PL" sz="2400" dirty="0">
                <a:solidFill>
                  <a:schemeClr val="tx1"/>
                </a:solidFill>
              </a:rPr>
              <a:t> przez dzierżawcę obwodu łowieckiego nakazu odstrzału sanitarnego,                                       </a:t>
            </a:r>
            <a:r>
              <a:rPr lang="pl-PL" sz="2400" u="sng" dirty="0">
                <a:solidFill>
                  <a:schemeClr val="tx1"/>
                </a:solidFill>
              </a:rPr>
              <a:t>z przyczyn leżących po jego stronie</a:t>
            </a:r>
            <a:r>
              <a:rPr lang="pl-PL" sz="2400" dirty="0">
                <a:solidFill>
                  <a:schemeClr val="tx1"/>
                </a:solidFill>
              </a:rPr>
              <a:t>, dyrektor regionalnej dyrekcji Państwowego Gospodarstwa Leśnego Lasy Państwowe lub starosta, na wniosek ministra, Powiatowego Lekarza Weterynarii lub Polskiego Związku Łowieckiego wypowiada umowę dzierżawy obwodu łowieckiego </a:t>
            </a:r>
          </a:p>
        </p:txBody>
      </p:sp>
    </p:spTree>
    <p:extLst>
      <p:ext uri="{BB962C8B-B14F-4D97-AF65-F5344CB8AC3E}">
        <p14:creationId xmlns:p14="http://schemas.microsoft.com/office/powerpoint/2010/main" val="2240541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E1F333-F1D5-4D35-BF5D-C6DC28A68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Dziękuję za uwagę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8D7C2F9-CB74-4F49-97E0-507151408DE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r>
              <a:rPr lang="pl-PL" sz="3200" dirty="0"/>
              <a:t>DARZ BÓR</a:t>
            </a:r>
          </a:p>
        </p:txBody>
      </p:sp>
      <p:pic>
        <p:nvPicPr>
          <p:cNvPr id="14" name="Symbol zastępczy zawartości 13">
            <a:extLst>
              <a:ext uri="{FF2B5EF4-FFF2-40B4-BE49-F238E27FC236}">
                <a16:creationId xmlns:a16="http://schemas.microsoft.com/office/drawing/2014/main" id="{B6B4D47D-DD1E-4D62-A033-75F758F64C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93522" y="1912691"/>
            <a:ext cx="3349211" cy="2650920"/>
          </a:xfrm>
        </p:spPr>
      </p:pic>
    </p:spTree>
    <p:extLst>
      <p:ext uri="{BB962C8B-B14F-4D97-AF65-F5344CB8AC3E}">
        <p14:creationId xmlns:p14="http://schemas.microsoft.com/office/powerpoint/2010/main" val="4071546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19FFDB-8906-45F3-9A6C-FD39CA3A2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1174459"/>
            <a:ext cx="8596668" cy="3352989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Rozporządzenie nr 3 Wojewody Dolnośląskiego z dnia 12 lutego 2020 w sprawie odstrzału sanitarnego dzików na terenie województwa dolnośląskiego</a:t>
            </a:r>
          </a:p>
        </p:txBody>
      </p:sp>
    </p:spTree>
    <p:extLst>
      <p:ext uri="{BB962C8B-B14F-4D97-AF65-F5344CB8AC3E}">
        <p14:creationId xmlns:p14="http://schemas.microsoft.com/office/powerpoint/2010/main" val="3038747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E4269FC-3421-4AC8-968C-40EB72A16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1513914"/>
          </a:xfrm>
        </p:spPr>
        <p:txBody>
          <a:bodyPr>
            <a:normAutofit/>
          </a:bodyPr>
          <a:lstStyle/>
          <a:p>
            <a:r>
              <a:rPr lang="pl-PL" sz="3200" dirty="0"/>
              <a:t>Rozporządzenie weszło w życie 13.02.2020r.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DB9E797-8309-4B40-92FD-5147148E96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7332" y="2491530"/>
            <a:ext cx="8596669" cy="203591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Nakazuje odstrzał dzików w liczbie określonej w załączniku nr 3– powiat górowski-156 szt.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Termin zakończenia pierwszej tury odstrzału-30.04.2020</a:t>
            </a:r>
          </a:p>
          <a:p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E1906DA-CE4C-435C-88D7-68BA26F500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Na obszarze ochronnym (żółtym) i objętym ograniczeniami (czerwonym) tusze można przeznaczyć wyłącznie na użytek własny myśliwego lub do utylizacji –po uzyskaniu ujemnego wyniku badania w kierunku ASF.</a:t>
            </a:r>
          </a:p>
        </p:txBody>
      </p:sp>
    </p:spTree>
    <p:extLst>
      <p:ext uri="{BB962C8B-B14F-4D97-AF65-F5344CB8AC3E}">
        <p14:creationId xmlns:p14="http://schemas.microsoft.com/office/powerpoint/2010/main" val="2493375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6BBF1EF3-46E9-4F73-B163-EF6068CF0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869" y="67112"/>
            <a:ext cx="70526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270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3E2307D-C057-457D-BF5B-8151580CE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713064"/>
            <a:ext cx="6243583" cy="2064006"/>
          </a:xfrm>
        </p:spPr>
        <p:txBody>
          <a:bodyPr>
            <a:noAutofit/>
          </a:bodyPr>
          <a:lstStyle/>
          <a:p>
            <a:pPr algn="ctr"/>
            <a:r>
              <a:rPr lang="pl-PL" sz="2800" dirty="0"/>
              <a:t>Ustawa z dnia 20 grudnia 2019r.                   o zmianie niektórych ustaw w celu ułatwienia zwalczania chorób zakaźnych zwierząt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332CD696-6DB5-43E6-8BE7-6F706FE3ED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99337" y="983067"/>
            <a:ext cx="2286000" cy="1524000"/>
          </a:xfrm>
        </p:spPr>
      </p:pic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0C4F929B-C4E9-4BA0-926E-AE3236491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4" y="3145872"/>
            <a:ext cx="8282108" cy="293614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Odstrzał sanitarny odbywa się na podstawie indywidualnego upoważnienia, do wystawienia którego obowiązany jest zarządca lub dzierżawca obwodu łowieckiego 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Zarządca lub dzierżawca obwodu łowieckiego może wystąpić z wnioskiem do służb Policja, Straż Graniczna, Państwowa Straż Pożarna, Inspekcja Weterynaryjna –                    o udzielenie pomocy do  przeprowadzenia czynności związanych ze zwalczaniem chorób zakaźnych zwierząt (odstrzałem sanitarnym);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Pomoc ta musi pozostawać w KOMPETENCJI danych służb.</a:t>
            </a:r>
          </a:p>
        </p:txBody>
      </p:sp>
    </p:spTree>
    <p:extLst>
      <p:ext uri="{BB962C8B-B14F-4D97-AF65-F5344CB8AC3E}">
        <p14:creationId xmlns:p14="http://schemas.microsoft.com/office/powerpoint/2010/main" val="2329787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FC8456F1-DBEC-4C05-BE1E-00A520BDF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671120"/>
            <a:ext cx="8596668" cy="830509"/>
          </a:xfrm>
        </p:spPr>
        <p:txBody>
          <a:bodyPr/>
          <a:lstStyle/>
          <a:p>
            <a:pPr algn="ctr"/>
            <a:r>
              <a:rPr lang="pl-PL" dirty="0"/>
              <a:t>ZAKRES POMOCY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F773EA35-7DAF-429F-A283-8F0AA325F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1828800"/>
            <a:ext cx="8596668" cy="4212562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pl-PL" dirty="0"/>
              <a:t>ZABEZPIECZENIE TERENU, NA KTÓRYM ODBYWA SIĘ POLOWANIE, PRZED NIEUPRAWNIONYM WSTĘPEM OSÓB TRZECICH</a:t>
            </a:r>
          </a:p>
          <a:p>
            <a:pPr marL="342900" indent="-342900">
              <a:buAutoNum type="arabicPeriod"/>
            </a:pPr>
            <a:r>
              <a:rPr lang="pl-PL" dirty="0"/>
              <a:t>WSPARCIE W POSZUKIWANIU PADŁYCH ZWIERZĄT, CO DO KTÓRYCH ZACHODZI PODEJRZENIE, ŻE MOGĄ BYĆ NOSICIELAMI CHORÓB ZAKAŹNYCH</a:t>
            </a:r>
          </a:p>
          <a:p>
            <a:pPr marL="342900" indent="-342900">
              <a:buAutoNum type="arabicPeriod"/>
            </a:pPr>
            <a:r>
              <a:rPr lang="pl-PL" dirty="0"/>
              <a:t>KONTROLA PRZESTRZEGANIA PREZ OSOBY UPRAWNIONE DO POLOWANIA (w tym dokonania odstrzału sanitarnego) ZASAD </a:t>
            </a:r>
            <a:r>
              <a:rPr lang="pl-PL" dirty="0">
                <a:solidFill>
                  <a:srgbClr val="FF0000"/>
                </a:solidFill>
              </a:rPr>
              <a:t>BIOASEKURACJI </a:t>
            </a:r>
          </a:p>
          <a:p>
            <a:pPr marL="342900" indent="-342900">
              <a:buAutoNum type="arabicPeriod"/>
            </a:pPr>
            <a:r>
              <a:rPr lang="pl-PL" dirty="0">
                <a:solidFill>
                  <a:srgbClr val="FF0000"/>
                </a:solidFill>
              </a:rPr>
              <a:t>Podczas polowania lub odstrzału sanitarnego oraz przy wykonywaniu czynności związanych z zagospodarowaniem tuszy, wszyscy zobowiązani są do przestrzegania zasad </a:t>
            </a:r>
            <a:r>
              <a:rPr lang="pl-PL" dirty="0" err="1">
                <a:solidFill>
                  <a:srgbClr val="FF0000"/>
                </a:solidFill>
              </a:rPr>
              <a:t>bioasekuracji</a:t>
            </a:r>
            <a:r>
              <a:rPr lang="pl-PL" dirty="0">
                <a:solidFill>
                  <a:srgbClr val="FF0000"/>
                </a:solidFill>
              </a:rPr>
              <a:t>. </a:t>
            </a:r>
            <a:endParaRPr lang="pl-PL" dirty="0">
              <a:solidFill>
                <a:schemeClr val="tx2"/>
              </a:solidFill>
            </a:endParaRPr>
          </a:p>
          <a:p>
            <a:pPr marL="342900" indent="-342900">
              <a:buAutoNum type="arabicPeriod"/>
            </a:pPr>
            <a:r>
              <a:rPr lang="pl-PL" dirty="0">
                <a:solidFill>
                  <a:schemeClr val="tx1"/>
                </a:solidFill>
              </a:rPr>
              <a:t>Kto nie przestrzega zasad </a:t>
            </a:r>
            <a:r>
              <a:rPr lang="pl-PL" dirty="0" err="1">
                <a:solidFill>
                  <a:schemeClr val="tx1"/>
                </a:solidFill>
              </a:rPr>
              <a:t>bioasekuracji</a:t>
            </a:r>
            <a:r>
              <a:rPr lang="pl-PL" dirty="0">
                <a:solidFill>
                  <a:schemeClr val="tx1"/>
                </a:solidFill>
              </a:rPr>
              <a:t> podlega karze grzywny. </a:t>
            </a:r>
          </a:p>
        </p:txBody>
      </p:sp>
    </p:spTree>
    <p:extLst>
      <p:ext uri="{BB962C8B-B14F-4D97-AF65-F5344CB8AC3E}">
        <p14:creationId xmlns:p14="http://schemas.microsoft.com/office/powerpoint/2010/main" val="2402026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68C912-F76B-455E-B0A0-0322B97B6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822121"/>
            <a:ext cx="8596668" cy="1107347"/>
          </a:xfrm>
        </p:spPr>
        <p:txBody>
          <a:bodyPr>
            <a:noAutofit/>
          </a:bodyPr>
          <a:lstStyle/>
          <a:p>
            <a:pPr algn="ctr"/>
            <a:r>
              <a:rPr lang="pl-PL" sz="3600" dirty="0"/>
              <a:t>Rozporządzenie Ministra Rolnictwa                    i Rozwoju Wsi w sprawie zasad </a:t>
            </a:r>
            <a:r>
              <a:rPr lang="pl-PL" sz="3600" dirty="0" err="1"/>
              <a:t>bioasekuracji</a:t>
            </a:r>
            <a:r>
              <a:rPr lang="pl-PL" sz="3600" dirty="0"/>
              <a:t> (Dz. U. z 2020 poz. 160)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CD161AA-C767-48F5-A705-076AC5BF8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3504" y="2558642"/>
            <a:ext cx="8596668" cy="3114432"/>
          </a:xfrm>
        </p:spPr>
        <p:txBody>
          <a:bodyPr/>
          <a:lstStyle/>
          <a:p>
            <a:pPr algn="ctr"/>
            <a:r>
              <a:rPr lang="pl-PL" sz="2400" b="1" dirty="0"/>
              <a:t>PODCZAS POLOWANIA LUB ODSTRZAŁU SANITARNEGO   DZIKÓW UŻYWA SIĘ ;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pl-PL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800" dirty="0"/>
              <a:t>Oczyszczonego i odkażonego sprzętu i obuwia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800" dirty="0"/>
              <a:t>Odzieży poddanej działaniu mającemu na celu inaktywację wirusa ASF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84753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E352D1-8B6B-48D4-B245-BF3CD1A00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956345"/>
            <a:ext cx="8596668" cy="864066"/>
          </a:xfrm>
        </p:spPr>
        <p:txBody>
          <a:bodyPr>
            <a:normAutofit/>
          </a:bodyPr>
          <a:lstStyle/>
          <a:p>
            <a:pPr algn="ctr"/>
            <a:r>
              <a:rPr lang="pl-PL" sz="2400" dirty="0"/>
              <a:t>Przy zagospodarowaniu pozyskanych dzików na obszarach objętych nakazami, zakazami lub ograniczeniami należy : 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B7A8D6D-400E-4785-80EC-94AE27C1C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2055303"/>
            <a:ext cx="8596668" cy="398605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Myć i odkażać ręce oraz obuwie;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Patroszyć dziki na materiale nadającym się do mycia i odkażania, nieprzepuszczalnym, który zostanie unieszkodliwiony;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Odkazić miejsca patroszenia oraz inne miejsca zanieczyszczone krwią,  wydzielinami oraz wydalinami odstrzelonych dzików;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Transportować odstrzelone dziki wraz z patrochami w szczelnych pojemnikach lub workach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Odkażać noże lub narzędzia używane do patroszenia dzików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 Umyć i odkazić środek transportu oraz pojemniki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Przechowywać tusze i patrochy odstrzelonych dzików w sposób zapobiegający bezpośredniemu kontaktowi z tuszami /patrochami innych zwierząt</a:t>
            </a:r>
          </a:p>
        </p:txBody>
      </p:sp>
    </p:spTree>
    <p:extLst>
      <p:ext uri="{BB962C8B-B14F-4D97-AF65-F5344CB8AC3E}">
        <p14:creationId xmlns:p14="http://schemas.microsoft.com/office/powerpoint/2010/main" val="3357954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96E349-8F80-4F31-8068-DA622DFE9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427840"/>
            <a:ext cx="8596668" cy="922788"/>
          </a:xfrm>
        </p:spPr>
        <p:txBody>
          <a:bodyPr>
            <a:normAutofit/>
          </a:bodyPr>
          <a:lstStyle/>
          <a:p>
            <a:pPr algn="ctr"/>
            <a:r>
              <a:rPr lang="pl-PL" sz="2400" dirty="0"/>
              <a:t>ODSTRZAŁ SANITARNY - DOKUMENTY WYMAGANE                              DLA KAŻDEGO ODSTRZELONEGO DZIKA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233529E-7EA8-49BA-8E11-78FDF87F9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1711354"/>
            <a:ext cx="8596668" cy="4330008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endParaRPr lang="pl-PL" dirty="0"/>
          </a:p>
          <a:p>
            <a:pPr marL="342900" indent="-342900">
              <a:buFont typeface="+mj-lt"/>
              <a:buAutoNum type="arabicPeriod"/>
            </a:pPr>
            <a:endParaRPr lang="pl-PL" dirty="0"/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DDE - dokumenty dochodzenia epizootycznego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ZDJĘCIE – uwidoczniony znacznik i płeć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Indywidualne upoważnienie dla myśliwego (załącznik nr 3)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Potwierdzenie przyjęcia do punktu skupu lub zaświadczenie o badaniu na włośnie lub potwierdzenie przekazania dzika do utylizacji  ( na każdym                     z dokumentów musi być wpisany numer znacznika IW)</a:t>
            </a:r>
          </a:p>
          <a:p>
            <a:pPr marL="342900" indent="-342900">
              <a:buFont typeface="+mj-lt"/>
              <a:buAutoNum type="arabicPeriod"/>
            </a:pPr>
            <a:endParaRPr lang="pl-PL" dirty="0"/>
          </a:p>
          <a:p>
            <a:pPr marL="342900" indent="-342900">
              <a:buFont typeface="+mj-lt"/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41551401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{AB1572DC-556D-4C3F-A431-72F7D42394AF}tf02900688</Template>
  <TotalTime>214</TotalTime>
  <Words>587</Words>
  <Application>Microsoft Office PowerPoint</Application>
  <PresentationFormat>Panoramiczny</PresentationFormat>
  <Paragraphs>52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8" baseType="lpstr">
      <vt:lpstr>Arial</vt:lpstr>
      <vt:lpstr>Trebuchet MS</vt:lpstr>
      <vt:lpstr>Wingdings 3</vt:lpstr>
      <vt:lpstr>Faseta</vt:lpstr>
      <vt:lpstr>ODSTRZAŁ SANITARNY DZIKÓW</vt:lpstr>
      <vt:lpstr>Rozporządzenie nr 3 Wojewody Dolnośląskiego z dnia 12 lutego 2020 w sprawie odstrzału sanitarnego dzików na terenie województwa dolnośląskiego</vt:lpstr>
      <vt:lpstr>Rozporządzenie weszło w życie 13.02.2020r.</vt:lpstr>
      <vt:lpstr>Prezentacja programu PowerPoint</vt:lpstr>
      <vt:lpstr>Ustawa z dnia 20 grudnia 2019r.                   o zmianie niektórych ustaw w celu ułatwienia zwalczania chorób zakaźnych zwierząt</vt:lpstr>
      <vt:lpstr>ZAKRES POMOCY</vt:lpstr>
      <vt:lpstr>Rozporządzenie Ministra Rolnictwa                    i Rozwoju Wsi w sprawie zasad bioasekuracji (Dz. U. z 2020 poz. 160)</vt:lpstr>
      <vt:lpstr>Przy zagospodarowaniu pozyskanych dzików na obszarach objętych nakazami, zakazami lub ograniczeniami należy : </vt:lpstr>
      <vt:lpstr>ODSTRZAŁ SANITARNY - DOKUMENTY WYMAGANE                              DLA KAŻDEGO ODSTRZELONEGO DZIKA</vt:lpstr>
      <vt:lpstr>Prezentacja programu PowerPoint</vt:lpstr>
      <vt:lpstr>ZDJĘCIE – w sytuacjach gdy płeć nie będzie widoczna - dziki zakwalifikujemy jako pozostałe (czyli te za 300 zł)</vt:lpstr>
      <vt:lpstr>Wysokość ryczałtu za wykonanie odstrzału sanitarnego dzików</vt:lpstr>
      <vt:lpstr>W przypadku niewykonania przez dzierżawcę obwodu łowieckiego nakazu odstrzału sanitarnego,                                       z przyczyn leżących po jego stronie, dyrektor regionalnej dyrekcji Państwowego Gospodarstwa Leśnego Lasy Państwowe lub starosta, na wniosek ministra, Powiatowego Lekarza Weterynarii lub Polskiego Związku Łowieckiego wypowiada umowę dzierżawy obwodu łowieckiego </vt:lpstr>
      <vt:lpstr>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ODSTRZAŁ SANITARNY DZIKÓW</dc:title>
  <dc:creator>Marcin Wójcik</dc:creator>
  <cp:lastModifiedBy>Marcin Wójcik</cp:lastModifiedBy>
  <cp:revision>21</cp:revision>
  <dcterms:created xsi:type="dcterms:W3CDTF">2020-02-19T07:56:09Z</dcterms:created>
  <dcterms:modified xsi:type="dcterms:W3CDTF">2020-02-19T11:31:49Z</dcterms:modified>
</cp:coreProperties>
</file>